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79" r:id="rId9"/>
    <p:sldId id="266" r:id="rId10"/>
    <p:sldId id="267" r:id="rId11"/>
    <p:sldId id="268" r:id="rId12"/>
    <p:sldId id="269" r:id="rId13"/>
    <p:sldId id="280" r:id="rId14"/>
    <p:sldId id="270" r:id="rId15"/>
    <p:sldId id="272" r:id="rId16"/>
    <p:sldId id="273" r:id="rId17"/>
    <p:sldId id="274" r:id="rId18"/>
    <p:sldId id="275" r:id="rId19"/>
    <p:sldId id="276" r:id="rId20"/>
    <p:sldId id="281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45"/>
    <p:restoredTop sz="94688"/>
  </p:normalViewPr>
  <p:slideViewPr>
    <p:cSldViewPr snapToGrid="0" snapToObjects="1">
      <p:cViewPr>
        <p:scale>
          <a:sx n="110" d="100"/>
          <a:sy n="110" d="100"/>
        </p:scale>
        <p:origin x="-360" y="2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617A89-C4FF-DF4A-B6E6-9365B8381C6C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FF2730-54A7-184A-9219-A0F21E7FE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74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I’m looking at Attrition Rate as it is influenced by different variables. Flat lines suggest no influence. Anything that isn’t flat suggests a relationship.  </a:t>
            </a:r>
          </a:p>
          <a:p>
            <a:r>
              <a:rPr lang="en-US" dirty="0"/>
              <a:t>Clearly Age, Job Satisfaction, Job Level, Job Involvement, </a:t>
            </a:r>
            <a:r>
              <a:rPr lang="en-US" dirty="0" err="1"/>
              <a:t>WorkLifeBalance</a:t>
            </a:r>
            <a:endParaRPr lang="en-US" dirty="0"/>
          </a:p>
          <a:p>
            <a:r>
              <a:rPr lang="en-US" dirty="0"/>
              <a:t>Years At Company may have a few data points at high number of years distorting an otherwise flat line.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2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chose to optimize for Kappa because it is better suited for imbalanced classification problems, and our Attrition data is imbalanced; with fewer “yes” values.</a:t>
            </a:r>
          </a:p>
          <a:p>
            <a:r>
              <a:rPr lang="en-US" dirty="0"/>
              <a:t>The best Kappa on the training set was achieved with k =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675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test data, and after using an ROC curve to find a balanced cut-off probability, KNN achieved 74% Accuracy, a Kappa of 31 implying fair agreement, a Sensitivity of 58%, and Specificity of 77%</a:t>
            </a:r>
          </a:p>
          <a:p>
            <a:r>
              <a:rPr lang="en-US" dirty="0"/>
              <a:t>This KNN model is not meeting our needs for this case study, due to Sensitivity being below 60%.  Let’s see how Random Forest does.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571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Random Forest, I tuned several splitting rules plus the </a:t>
            </a:r>
            <a:r>
              <a:rPr lang="en-US" dirty="0" err="1"/>
              <a:t>mtry</a:t>
            </a:r>
            <a:r>
              <a:rPr lang="en-US" dirty="0"/>
              <a:t> parameter, which tells Random Forest how many randomly chosen variables to consider during each split. </a:t>
            </a:r>
          </a:p>
          <a:p>
            <a:r>
              <a:rPr lang="en-US" dirty="0"/>
              <a:t>The </a:t>
            </a:r>
            <a:r>
              <a:rPr lang="en-US" dirty="0" err="1"/>
              <a:t>gini</a:t>
            </a:r>
            <a:r>
              <a:rPr lang="en-US" dirty="0"/>
              <a:t> split rule won, with an </a:t>
            </a:r>
            <a:r>
              <a:rPr lang="en-US" dirty="0" err="1"/>
              <a:t>mtry</a:t>
            </a:r>
            <a:r>
              <a:rPr lang="en-US" dirty="0"/>
              <a:t> of 9.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8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biggest individual drivers in our random forest are </a:t>
            </a:r>
            <a:r>
              <a:rPr lang="en-US" dirty="0" err="1"/>
              <a:t>OverTimeYes</a:t>
            </a:r>
            <a:r>
              <a:rPr lang="en-US" dirty="0"/>
              <a:t>, </a:t>
            </a:r>
            <a:r>
              <a:rPr lang="en-US" dirty="0" err="1"/>
              <a:t>TotalWorkingYears</a:t>
            </a:r>
            <a:r>
              <a:rPr lang="en-US" dirty="0"/>
              <a:t>, </a:t>
            </a:r>
            <a:r>
              <a:rPr lang="en-US" dirty="0" err="1"/>
              <a:t>MonthlyIncome</a:t>
            </a:r>
            <a:r>
              <a:rPr lang="en-US" dirty="0"/>
              <a:t>, and Age; all appearing most frequently high up in their respective trees.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268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Interaction between </a:t>
            </a:r>
            <a:r>
              <a:rPr lang="en-US" dirty="0" err="1"/>
              <a:t>OvertimeYes</a:t>
            </a:r>
            <a:r>
              <a:rPr lang="en-US" dirty="0"/>
              <a:t> and </a:t>
            </a:r>
            <a:r>
              <a:rPr lang="en-US" dirty="0" err="1"/>
              <a:t>HourlyRate</a:t>
            </a:r>
            <a:r>
              <a:rPr lang="en-US" dirty="0"/>
              <a:t> is the most frequently occurring interaction, but </a:t>
            </a:r>
            <a:r>
              <a:rPr lang="en-US" dirty="0" err="1"/>
              <a:t>OverTimeYes</a:t>
            </a:r>
            <a:r>
              <a:rPr lang="en-US" dirty="0"/>
              <a:t> and </a:t>
            </a:r>
            <a:r>
              <a:rPr lang="en-US" dirty="0" err="1"/>
              <a:t>TotalWorkingYears</a:t>
            </a:r>
            <a:r>
              <a:rPr lang="en-US" dirty="0"/>
              <a:t>, when they interact, generally do so higher up in their respective trees, and so exert more influence.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9678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test data, and after using an ROC curve to find a balanced cut-off probability, </a:t>
            </a:r>
            <a:r>
              <a:rPr lang="en-US" dirty="0" err="1"/>
              <a:t>RandomForest</a:t>
            </a:r>
            <a:r>
              <a:rPr lang="en-US" dirty="0"/>
              <a:t> achieved 79% Accuracy, a Kappa of 42 implying moderate agreement, a Sensitivity of 65%, and Specificity of 83%</a:t>
            </a:r>
          </a:p>
          <a:p>
            <a:r>
              <a:rPr lang="en-US" dirty="0"/>
              <a:t>This Random Forest model definitely meets our needs for this case study, with both Sensitivity and Specificity comfortably </a:t>
            </a:r>
            <a:r>
              <a:rPr lang="en-US" dirty="0" err="1"/>
              <a:t>abogve</a:t>
            </a:r>
            <a:r>
              <a:rPr lang="en-US" dirty="0"/>
              <a:t> 60%.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39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Sales Representative have the highest attrition rate by a wide margin. Whereas, Research Director &amp; Manufacturing Director have the lowest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398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227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 factors according to random forest importance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421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Monthly income is 95% correlated with Job Level and 78% correlated with Total </a:t>
            </a:r>
            <a:r>
              <a:rPr lang="en-US" dirty="0" err="1"/>
              <a:t>WorkingYears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006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Normality, Linearity, and other Assumptions appear to be met.</a:t>
            </a:r>
          </a:p>
          <a:p>
            <a:r>
              <a:rPr lang="en-US" dirty="0"/>
              <a:t>There are some outliers, but RMSE is already less than the 3,000 required in this study, so this model is sufficient.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8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JobLevel</a:t>
            </a:r>
            <a:r>
              <a:rPr lang="en-US" dirty="0"/>
              <a:t> is the most important predictor by far in our Random Forest; appear most often as the top node in the trees grown.</a:t>
            </a:r>
          </a:p>
          <a:p>
            <a:r>
              <a:rPr lang="en-US" dirty="0"/>
              <a:t>The rest of the model is driven by </a:t>
            </a:r>
            <a:r>
              <a:rPr lang="en-US" dirty="0" err="1"/>
              <a:t>JobRole</a:t>
            </a:r>
            <a:r>
              <a:rPr lang="en-US" dirty="0"/>
              <a:t>, seniority, and related factors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65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most frequently occurring interaction in our forest is between </a:t>
            </a:r>
            <a:r>
              <a:rPr lang="en-US" dirty="0" err="1"/>
              <a:t>JobLevel</a:t>
            </a:r>
            <a:r>
              <a:rPr lang="en-US" dirty="0"/>
              <a:t> and itself, but </a:t>
            </a:r>
            <a:r>
              <a:rPr lang="en-US" dirty="0" err="1"/>
              <a:t>JobRoleResearchDirector</a:t>
            </a:r>
            <a:r>
              <a:rPr lang="en-US" dirty="0"/>
              <a:t> and </a:t>
            </a:r>
            <a:r>
              <a:rPr lang="en-US" dirty="0" err="1"/>
              <a:t>TotalWorkingYears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28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Random Forest has the lowest RMSE and is our winner for predicting Monthly Income accurately.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FF2730-54A7-184A-9219-A0F21E7FE52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46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5443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4758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605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352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9811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4412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3149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9120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8900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2375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7327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12/5/20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9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1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9E1F3-2CC7-974E-8DED-E3CDAF21D3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en-US"/>
              <a:t>DDS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284BF3-28E3-B244-BBFF-35D5A8343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>
            <a:normAutofit/>
          </a:bodyPr>
          <a:lstStyle/>
          <a:p>
            <a:r>
              <a:rPr lang="en-US"/>
              <a:t>Employee Attrition Analysis</a:t>
            </a:r>
          </a:p>
          <a:p>
            <a:r>
              <a:rPr lang="en-US"/>
              <a:t>Rinku Lichti</a:t>
            </a:r>
          </a:p>
          <a:p>
            <a:r>
              <a:rPr lang="en-US"/>
              <a:t>Dec 5</a:t>
            </a:r>
            <a:r>
              <a:rPr lang="en-US" baseline="30000"/>
              <a:t>th</a:t>
            </a:r>
            <a:r>
              <a:rPr lang="en-US"/>
              <a:t>, 2020</a:t>
            </a:r>
          </a:p>
        </p:txBody>
      </p:sp>
      <p:sp>
        <p:nvSpPr>
          <p:cNvPr id="29" name="Freeform: Shape 23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D3C696-9441-4389-BC8D-0CC69EEE1F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83" r="5466" b="-1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0244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7577B-2F81-8646-96A6-F41D5C1AE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Income Random Forest Results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C6AC3D-5049-4349-B332-77A0D7B69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34" y="1386068"/>
            <a:ext cx="889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510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7577B-2F81-8646-96A6-F41D5C1AE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Income Random Forest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00AC25-B680-9A45-B605-E4577D9C3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83" y="1287684"/>
            <a:ext cx="889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95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5836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1399D-4D7C-0B44-8CF4-DAD05C450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0738" y="647593"/>
            <a:ext cx="4467792" cy="30605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Comparing Monthly Income Models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368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CA9B5B0-A1FD-6D44-A114-D45107CEF7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8688226"/>
              </p:ext>
            </p:extLst>
          </p:nvPr>
        </p:nvGraphicFramePr>
        <p:xfrm>
          <a:off x="1306747" y="2526499"/>
          <a:ext cx="4083434" cy="1805004"/>
        </p:xfrm>
        <a:graphic>
          <a:graphicData uri="http://schemas.openxmlformats.org/drawingml/2006/table">
            <a:tbl>
              <a:tblPr firstRow="1" bandRow="1">
                <a:solidFill>
                  <a:schemeClr val="tx1">
                    <a:lumMod val="75000"/>
                    <a:lumOff val="25000"/>
                  </a:schemeClr>
                </a:solidFill>
              </a:tblPr>
              <a:tblGrid>
                <a:gridCol w="2081964">
                  <a:extLst>
                    <a:ext uri="{9D8B030D-6E8A-4147-A177-3AD203B41FA5}">
                      <a16:colId xmlns:a16="http://schemas.microsoft.com/office/drawing/2014/main" val="2909933804"/>
                    </a:ext>
                  </a:extLst>
                </a:gridCol>
                <a:gridCol w="2001470">
                  <a:extLst>
                    <a:ext uri="{9D8B030D-6E8A-4147-A177-3AD203B41FA5}">
                      <a16:colId xmlns:a16="http://schemas.microsoft.com/office/drawing/2014/main" val="14508602"/>
                    </a:ext>
                  </a:extLst>
                </a:gridCol>
              </a:tblGrid>
              <a:tr h="601668">
                <a:tc>
                  <a:txBody>
                    <a:bodyPr/>
                    <a:lstStyle/>
                    <a:p>
                      <a:pPr algn="l"/>
                      <a:r>
                        <a:rPr lang="en-US" sz="1300" b="0" cap="none" spc="0" dirty="0">
                          <a:solidFill>
                            <a:schemeClr val="bg1"/>
                          </a:solidFill>
                          <a:effectLst/>
                        </a:rPr>
                        <a:t>model</a:t>
                      </a:r>
                    </a:p>
                  </a:txBody>
                  <a:tcPr marL="110684" marR="53214" marT="85142" marB="85142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b="0" cap="none" spc="0" dirty="0">
                          <a:solidFill>
                            <a:schemeClr val="bg1"/>
                          </a:solidFill>
                          <a:effectLst/>
                        </a:rPr>
                        <a:t>RMSE</a:t>
                      </a:r>
                    </a:p>
                  </a:txBody>
                  <a:tcPr marL="110684" marR="53214" marT="85142" marB="8514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026569"/>
                  </a:ext>
                </a:extLst>
              </a:tr>
              <a:tr h="601668">
                <a:tc>
                  <a:txBody>
                    <a:bodyPr/>
                    <a:lstStyle/>
                    <a:p>
                      <a:pPr algn="l"/>
                      <a:r>
                        <a:rPr lang="en-US" sz="1300" cap="none" spc="0">
                          <a:solidFill>
                            <a:schemeClr val="bg1"/>
                          </a:solidFill>
                          <a:effectLst/>
                        </a:rPr>
                        <a:t>Linear Regression</a:t>
                      </a:r>
                    </a:p>
                  </a:txBody>
                  <a:tcPr marL="110684" marR="53214" marT="85142" marB="85142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cap="none" spc="0" dirty="0">
                          <a:solidFill>
                            <a:schemeClr val="bg1"/>
                          </a:solidFill>
                          <a:effectLst/>
                        </a:rPr>
                        <a:t>1165.628</a:t>
                      </a:r>
                    </a:p>
                  </a:txBody>
                  <a:tcPr marL="110684" marR="53214" marT="85142" marB="8514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130261"/>
                  </a:ext>
                </a:extLst>
              </a:tr>
              <a:tr h="601668">
                <a:tc>
                  <a:txBody>
                    <a:bodyPr/>
                    <a:lstStyle/>
                    <a:p>
                      <a:pPr algn="l"/>
                      <a:r>
                        <a:rPr lang="en-US" sz="1300" b="0" i="0" cap="none" spc="0" dirty="0">
                          <a:solidFill>
                            <a:schemeClr val="bg1"/>
                          </a:solidFill>
                          <a:effectLst/>
                          <a:latin typeface="Lucida Sans" panose="020B0602030504020204" pitchFamily="34" charset="77"/>
                        </a:rPr>
                        <a:t>Random Forest</a:t>
                      </a:r>
                    </a:p>
                  </a:txBody>
                  <a:tcPr marL="110684" marR="53214" marT="85142" marB="8514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300" b="0" i="0" cap="none" spc="0" dirty="0">
                          <a:solidFill>
                            <a:schemeClr val="bg1"/>
                          </a:solidFill>
                          <a:effectLst/>
                          <a:latin typeface="Lucida Sans" panose="020B0602030504020204" pitchFamily="34" charset="77"/>
                        </a:rPr>
                        <a:t>1087.495</a:t>
                      </a:r>
                    </a:p>
                  </a:txBody>
                  <a:tcPr marL="110684" marR="53214" marT="85142" marB="8514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3619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0013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1CFAC-C509-F24C-BB03-A9E214302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Attrition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705417-80D5-794C-B1B5-33A0F1AC4B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31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0A3B6-47C7-EC46-801D-61808BF7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KNN 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E969A8-2B4A-E348-B37C-0E327FBB6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405" y="1371600"/>
            <a:ext cx="889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38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F5C49-1F09-5E4C-9D46-252FE98EB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KNN Results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9BD42F-B82B-2B42-BF1A-EFC5E9234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339" y="1264534"/>
            <a:ext cx="6615924" cy="40829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684A78-BDD8-754A-BDDC-0D7058DD7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439" y="1354237"/>
            <a:ext cx="3657252" cy="527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931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972E-E0F2-BE4B-852F-CB283A000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Random Forest 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E4E47B-0D5E-B042-97BD-FBD75591B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82" y="1805650"/>
            <a:ext cx="8186677" cy="505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70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972E-E0F2-BE4B-852F-CB283A000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Random Forest 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6372C7-BBD9-714C-A927-B11F0A82D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06" y="1449066"/>
            <a:ext cx="8534722" cy="526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493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972E-E0F2-BE4B-852F-CB283A000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Random Forest 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44C161-6582-794F-B729-AB0519D73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83" y="1276109"/>
            <a:ext cx="889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168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972E-E0F2-BE4B-852F-CB283A000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Random Forest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2DA668-6961-E449-B701-BA100772F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" y="1481558"/>
            <a:ext cx="3703770" cy="5376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2D7246-42ED-5F48-87D0-2C880B1E2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6670" y="1274400"/>
            <a:ext cx="6203308" cy="382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116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26262-A046-1340-BEEE-D2BD0C830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31FE5-0224-3046-946F-3437B42CE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70000"/>
              </a:lnSpc>
              <a:buFont typeface="Wingdings" pitchFamily="2" charset="2"/>
              <a:buChar char="§"/>
            </a:pPr>
            <a:r>
              <a:rPr lang="en-US" dirty="0"/>
              <a:t>Study Attrition and Compensation</a:t>
            </a:r>
          </a:p>
          <a:p>
            <a:pPr lvl="1">
              <a:lnSpc>
                <a:spcPct val="170000"/>
              </a:lnSpc>
              <a:buFont typeface="Wingdings" pitchFamily="2" charset="2"/>
              <a:buChar char="§"/>
            </a:pPr>
            <a:r>
              <a:rPr lang="en-US" dirty="0"/>
              <a:t>Explore trends</a:t>
            </a:r>
          </a:p>
          <a:p>
            <a:pPr lvl="1">
              <a:lnSpc>
                <a:spcPct val="170000"/>
              </a:lnSpc>
              <a:buFont typeface="Wingdings" pitchFamily="2" charset="2"/>
              <a:buChar char="§"/>
            </a:pPr>
            <a:r>
              <a:rPr lang="en-US" dirty="0"/>
              <a:t>Identify factors that lead to Attrition</a:t>
            </a:r>
          </a:p>
          <a:p>
            <a:pPr lvl="1">
              <a:lnSpc>
                <a:spcPct val="170000"/>
              </a:lnSpc>
              <a:buFont typeface="Wingdings" pitchFamily="2" charset="2"/>
              <a:buChar char="§"/>
            </a:pPr>
            <a:r>
              <a:rPr lang="en-US" dirty="0"/>
              <a:t>Predict employee Attrition and monthly salary</a:t>
            </a:r>
          </a:p>
          <a:p>
            <a:pPr lvl="1">
              <a:lnSpc>
                <a:spcPct val="170000"/>
              </a:lnSpc>
              <a:buFont typeface="Wingdings" pitchFamily="2" charset="2"/>
              <a:buChar char="§"/>
            </a:pPr>
            <a:r>
              <a:rPr lang="en-US" dirty="0"/>
              <a:t>Make recommendations</a:t>
            </a:r>
          </a:p>
          <a:p>
            <a:pPr lvl="1">
              <a:lnSpc>
                <a:spcPct val="17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583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2A9436-1CF7-9742-85C4-6C35F5DC6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Attrition Model Comparison</a:t>
            </a:r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3146CFE-C555-B04F-A9C0-0755ADA092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4869709"/>
              </p:ext>
            </p:extLst>
          </p:nvPr>
        </p:nvGraphicFramePr>
        <p:xfrm>
          <a:off x="838200" y="1814974"/>
          <a:ext cx="10515602" cy="2815645"/>
        </p:xfrm>
        <a:graphic>
          <a:graphicData uri="http://schemas.openxmlformats.org/drawingml/2006/table">
            <a:tbl>
              <a:tblPr firstRow="1" bandRow="1">
                <a:solidFill>
                  <a:schemeClr val="accent1">
                    <a:lumMod val="20000"/>
                    <a:lumOff val="80000"/>
                  </a:schemeClr>
                </a:solidFill>
              </a:tblPr>
              <a:tblGrid>
                <a:gridCol w="1665251">
                  <a:extLst>
                    <a:ext uri="{9D8B030D-6E8A-4147-A177-3AD203B41FA5}">
                      <a16:colId xmlns:a16="http://schemas.microsoft.com/office/drawing/2014/main" val="3878150874"/>
                    </a:ext>
                  </a:extLst>
                </a:gridCol>
                <a:gridCol w="2187774">
                  <a:extLst>
                    <a:ext uri="{9D8B030D-6E8A-4147-A177-3AD203B41FA5}">
                      <a16:colId xmlns:a16="http://schemas.microsoft.com/office/drawing/2014/main" val="3087573965"/>
                    </a:ext>
                  </a:extLst>
                </a:gridCol>
                <a:gridCol w="1982966">
                  <a:extLst>
                    <a:ext uri="{9D8B030D-6E8A-4147-A177-3AD203B41FA5}">
                      <a16:colId xmlns:a16="http://schemas.microsoft.com/office/drawing/2014/main" val="3898191537"/>
                    </a:ext>
                  </a:extLst>
                </a:gridCol>
                <a:gridCol w="2333242">
                  <a:extLst>
                    <a:ext uri="{9D8B030D-6E8A-4147-A177-3AD203B41FA5}">
                      <a16:colId xmlns:a16="http://schemas.microsoft.com/office/drawing/2014/main" val="2078091647"/>
                    </a:ext>
                  </a:extLst>
                </a:gridCol>
                <a:gridCol w="2346369">
                  <a:extLst>
                    <a:ext uri="{9D8B030D-6E8A-4147-A177-3AD203B41FA5}">
                      <a16:colId xmlns:a16="http://schemas.microsoft.com/office/drawing/2014/main" val="2260815934"/>
                    </a:ext>
                  </a:extLst>
                </a:gridCol>
              </a:tblGrid>
              <a:tr h="1119200">
                <a:tc>
                  <a:txBody>
                    <a:bodyPr/>
                    <a:lstStyle/>
                    <a:p>
                      <a:pPr algn="l"/>
                      <a:r>
                        <a:rPr lang="en-US" sz="2000" b="1" cap="all" spc="60" dirty="0">
                          <a:solidFill>
                            <a:schemeClr val="tx1"/>
                          </a:solidFill>
                          <a:effectLst/>
                        </a:rPr>
                        <a:t>Model</a:t>
                      </a:r>
                    </a:p>
                  </a:txBody>
                  <a:tcPr marL="226865" marR="226865" marT="226865" marB="226865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cap="all" spc="60" dirty="0">
                          <a:solidFill>
                            <a:schemeClr val="tx1"/>
                          </a:solidFill>
                          <a:effectLst/>
                        </a:rPr>
                        <a:t>Accuracy</a:t>
                      </a:r>
                    </a:p>
                  </a:txBody>
                  <a:tcPr marL="226865" marR="226865" marT="226865" marB="226865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cap="all" spc="60" dirty="0">
                          <a:solidFill>
                            <a:schemeClr val="tx1"/>
                          </a:solidFill>
                          <a:effectLst/>
                        </a:rPr>
                        <a:t>Kappa</a:t>
                      </a:r>
                    </a:p>
                  </a:txBody>
                  <a:tcPr marL="226865" marR="226865" marT="226865" marB="226865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cap="all" spc="60" dirty="0">
                          <a:solidFill>
                            <a:schemeClr val="tx1"/>
                          </a:solidFill>
                          <a:effectLst/>
                        </a:rPr>
                        <a:t>Sensitivity</a:t>
                      </a:r>
                    </a:p>
                  </a:txBody>
                  <a:tcPr marL="226865" marR="226865" marT="226865" marB="226865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cap="all" spc="60" dirty="0">
                          <a:solidFill>
                            <a:schemeClr val="tx1"/>
                          </a:solidFill>
                          <a:effectLst/>
                        </a:rPr>
                        <a:t>Specificity</a:t>
                      </a:r>
                    </a:p>
                  </a:txBody>
                  <a:tcPr marL="226865" marR="226865" marT="226865" marB="226865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624794"/>
                  </a:ext>
                </a:extLst>
              </a:tr>
              <a:tr h="646565">
                <a:tc>
                  <a:txBody>
                    <a:bodyPr/>
                    <a:lstStyle/>
                    <a:p>
                      <a:pPr algn="l"/>
                      <a:r>
                        <a:rPr lang="en-US" sz="2600" cap="none" spc="0">
                          <a:solidFill>
                            <a:schemeClr val="tx1"/>
                          </a:solidFill>
                          <a:effectLst/>
                        </a:rPr>
                        <a:t>KNN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600" cap="none" spc="0" dirty="0">
                          <a:solidFill>
                            <a:schemeClr val="tx1"/>
                          </a:solidFill>
                          <a:effectLst/>
                        </a:rPr>
                        <a:t>0.7413793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600" cap="none" spc="0">
                          <a:solidFill>
                            <a:schemeClr val="tx1"/>
                          </a:solidFill>
                          <a:effectLst/>
                        </a:rPr>
                        <a:t>0.3084261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600" cap="none" spc="0">
                          <a:solidFill>
                            <a:schemeClr val="tx1"/>
                          </a:solidFill>
                          <a:effectLst/>
                        </a:rPr>
                        <a:t>0.5882353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600" cap="none" spc="0">
                          <a:solidFill>
                            <a:schemeClr val="tx1"/>
                          </a:solidFill>
                          <a:effectLst/>
                        </a:rPr>
                        <a:t>0.7785714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868015"/>
                  </a:ext>
                </a:extLst>
              </a:tr>
              <a:tr h="1049880">
                <a:tc>
                  <a:txBody>
                    <a:bodyPr/>
                    <a:lstStyle/>
                    <a:p>
                      <a:pPr algn="l"/>
                      <a:r>
                        <a:rPr lang="en-US" sz="2600" cap="none" spc="0">
                          <a:solidFill>
                            <a:schemeClr val="tx1"/>
                          </a:solidFill>
                          <a:effectLst/>
                        </a:rPr>
                        <a:t>Random Forest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600" cap="none" spc="0">
                          <a:solidFill>
                            <a:schemeClr val="tx1"/>
                          </a:solidFill>
                          <a:effectLst/>
                        </a:rPr>
                        <a:t>0.7758621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600" cap="none" spc="0">
                          <a:solidFill>
                            <a:schemeClr val="tx1"/>
                          </a:solidFill>
                          <a:effectLst/>
                        </a:rPr>
                        <a:t>0.4222714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600" cap="none" spc="0">
                          <a:solidFill>
                            <a:schemeClr val="tx1"/>
                          </a:solidFill>
                          <a:effectLst/>
                        </a:rPr>
                        <a:t>0.7352941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600" cap="none" spc="0" dirty="0">
                          <a:solidFill>
                            <a:schemeClr val="tx1"/>
                          </a:solidFill>
                          <a:effectLst/>
                        </a:rPr>
                        <a:t>0.7857143</a:t>
                      </a:r>
                    </a:p>
                  </a:txBody>
                  <a:tcPr marL="94527" marR="94527" marT="31509" marB="1512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7413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253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A7BC0-4796-AB43-A95A-76E1EB5E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CB6A4-8AC5-4844-892C-269090F88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Sales Representatives have the highest Attrition</a:t>
            </a:r>
          </a:p>
          <a:p>
            <a:r>
              <a:rPr lang="en-US" dirty="0"/>
              <a:t>Directors have the lowest Attrition</a:t>
            </a:r>
          </a:p>
          <a:p>
            <a:r>
              <a:rPr lang="en-US" dirty="0"/>
              <a:t>With some refinement, it is possible to use modeling to predict which employees are more likely to leave, then focus retention efforts on those employees</a:t>
            </a:r>
          </a:p>
          <a:p>
            <a:r>
              <a:rPr lang="en-US" dirty="0"/>
              <a:t>Overtime, Compensation, Job Role, and tenure at the company are strong drivers of attrition</a:t>
            </a:r>
          </a:p>
          <a:p>
            <a:r>
              <a:rPr lang="en-US" dirty="0"/>
              <a:t>Work Life Balance and Job Involvement may be easy levers to reduce Attrition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88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1DF2E8B5-1B19-244A-B567-79E158F6B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127321" y="173620"/>
            <a:ext cx="8979129" cy="668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3090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A9826-5FCC-BC4B-946B-27869047F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Role and Attrition Rate</a:t>
            </a:r>
          </a:p>
        </p:txBody>
      </p:sp>
      <p:pic>
        <p:nvPicPr>
          <p:cNvPr id="7" name="Content Placeholder 6" descr="Chart, funnel chart&#10;&#10;Description automatically generated">
            <a:extLst>
              <a:ext uri="{FF2B5EF4-FFF2-40B4-BE49-F238E27FC236}">
                <a16:creationId xmlns:a16="http://schemas.microsoft.com/office/drawing/2014/main" id="{6BF308F7-3374-CE46-9A89-3F8B3B3F5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235579" y="1690688"/>
            <a:ext cx="7786596" cy="480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456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D22483-0C86-B646-B276-EC42ECC2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Top Factors Contributing to Monthly Income</a:t>
            </a:r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08147E5-D105-D146-8078-80D6D261F5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002461"/>
              </p:ext>
            </p:extLst>
          </p:nvPr>
        </p:nvGraphicFramePr>
        <p:xfrm>
          <a:off x="838200" y="1944123"/>
          <a:ext cx="10515602" cy="36222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620709">
                  <a:extLst>
                    <a:ext uri="{9D8B030D-6E8A-4147-A177-3AD203B41FA5}">
                      <a16:colId xmlns:a16="http://schemas.microsoft.com/office/drawing/2014/main" val="2442518097"/>
                    </a:ext>
                  </a:extLst>
                </a:gridCol>
                <a:gridCol w="2526497">
                  <a:extLst>
                    <a:ext uri="{9D8B030D-6E8A-4147-A177-3AD203B41FA5}">
                      <a16:colId xmlns:a16="http://schemas.microsoft.com/office/drawing/2014/main" val="2541166234"/>
                    </a:ext>
                  </a:extLst>
                </a:gridCol>
                <a:gridCol w="1456132">
                  <a:extLst>
                    <a:ext uri="{9D8B030D-6E8A-4147-A177-3AD203B41FA5}">
                      <a16:colId xmlns:a16="http://schemas.microsoft.com/office/drawing/2014/main" val="3824775909"/>
                    </a:ext>
                  </a:extLst>
                </a:gridCol>
                <a:gridCol w="1456132">
                  <a:extLst>
                    <a:ext uri="{9D8B030D-6E8A-4147-A177-3AD203B41FA5}">
                      <a16:colId xmlns:a16="http://schemas.microsoft.com/office/drawing/2014/main" val="3634932669"/>
                    </a:ext>
                  </a:extLst>
                </a:gridCol>
                <a:gridCol w="1456132">
                  <a:extLst>
                    <a:ext uri="{9D8B030D-6E8A-4147-A177-3AD203B41FA5}">
                      <a16:colId xmlns:a16="http://schemas.microsoft.com/office/drawing/2014/main" val="507073727"/>
                    </a:ext>
                  </a:extLst>
                </a:gridCol>
              </a:tblGrid>
              <a:tr h="949022"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52133" marR="217333" marT="43467" marB="326000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52133" marR="217333" marT="43467" marB="326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52133" marR="217333" marT="43467" marB="326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52133" marR="217333" marT="43467" marB="326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52133" marR="217333" marT="43467" marB="326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3512990"/>
                  </a:ext>
                </a:extLst>
              </a:tr>
              <a:tr h="891066">
                <a:tc>
                  <a:txBody>
                    <a:bodyPr/>
                    <a:lstStyle/>
                    <a:p>
                      <a:pPr algn="l"/>
                      <a:r>
                        <a:rPr lang="en-US" sz="2900" cap="none" spc="0">
                          <a:solidFill>
                            <a:schemeClr val="tx1"/>
                          </a:solidFill>
                          <a:effectLst/>
                        </a:rPr>
                        <a:t>JobLevel</a:t>
                      </a:r>
                    </a:p>
                  </a:txBody>
                  <a:tcPr marL="152133" marR="135833" marT="43467" marB="326000" anchor="ctr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900" cap="none" spc="0">
                          <a:solidFill>
                            <a:schemeClr val="tx1"/>
                          </a:solidFill>
                          <a:effectLst/>
                        </a:rPr>
                        <a:t>37.49832</a:t>
                      </a:r>
                    </a:p>
                  </a:txBody>
                  <a:tcPr marL="152133" marR="135833" marT="43467" marB="3260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52133" marR="135833" marT="43467" marB="3260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52133" marR="135833" marT="43467" marB="3260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52133" marR="135833" marT="43467" marB="3260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2902985"/>
                  </a:ext>
                </a:extLst>
              </a:tr>
              <a:tr h="891066">
                <a:tc>
                  <a:txBody>
                    <a:bodyPr/>
                    <a:lstStyle/>
                    <a:p>
                      <a:pPr algn="l"/>
                      <a:r>
                        <a:rPr lang="en-US" sz="2900" cap="none" spc="0">
                          <a:solidFill>
                            <a:schemeClr val="tx1"/>
                          </a:solidFill>
                          <a:effectLst/>
                        </a:rPr>
                        <a:t>JobRole</a:t>
                      </a:r>
                    </a:p>
                  </a:txBody>
                  <a:tcPr marL="152133" marR="135833" marT="43467" marB="326000" anchor="ctr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900" cap="none" spc="0">
                          <a:solidFill>
                            <a:schemeClr val="tx1"/>
                          </a:solidFill>
                          <a:effectLst/>
                        </a:rPr>
                        <a:t>28.58650</a:t>
                      </a:r>
                    </a:p>
                  </a:txBody>
                  <a:tcPr marL="152133" marR="135833" marT="43467" marB="3260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52133" marR="135833" marT="43467" marB="3260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52133" marR="135833" marT="43467" marB="3260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52133" marR="135833" marT="43467" marB="3260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5915122"/>
                  </a:ext>
                </a:extLst>
              </a:tr>
              <a:tr h="891066">
                <a:tc>
                  <a:txBody>
                    <a:bodyPr/>
                    <a:lstStyle/>
                    <a:p>
                      <a:pPr algn="l"/>
                      <a:r>
                        <a:rPr lang="en-US" sz="2900" cap="none" spc="0">
                          <a:solidFill>
                            <a:schemeClr val="tx1"/>
                          </a:solidFill>
                          <a:effectLst/>
                        </a:rPr>
                        <a:t>TotalWorkingYears</a:t>
                      </a:r>
                    </a:p>
                  </a:txBody>
                  <a:tcPr marL="152133" marR="135833" marT="43467" marB="326000" anchor="ctr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900" cap="none" spc="0">
                          <a:solidFill>
                            <a:schemeClr val="tx1"/>
                          </a:solidFill>
                          <a:effectLst/>
                        </a:rPr>
                        <a:t>17.97232</a:t>
                      </a:r>
                    </a:p>
                  </a:txBody>
                  <a:tcPr marL="152133" marR="135833" marT="43467" marB="3260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52133" marR="217333" marT="43467" marB="326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52133" marR="217333" marT="43467" marB="326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52133" marR="217333" marT="43467" marB="326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240892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0E2A81A-7788-C24E-BF4D-AE71BCDA56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081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AF861B-9EA7-D04C-82A4-7D9838AB1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/>
              <a:t>Top Factors Contributing to Attrition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3ACDCEE-6253-2540-916E-9C315BD751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5656103"/>
              </p:ext>
            </p:extLst>
          </p:nvPr>
        </p:nvGraphicFramePr>
        <p:xfrm>
          <a:off x="2086930" y="1343447"/>
          <a:ext cx="8761519" cy="4372610"/>
        </p:xfrm>
        <a:graphic>
          <a:graphicData uri="http://schemas.openxmlformats.org/drawingml/2006/table">
            <a:tbl>
              <a:tblPr/>
              <a:tblGrid>
                <a:gridCol w="2034964">
                  <a:extLst>
                    <a:ext uri="{9D8B030D-6E8A-4147-A177-3AD203B41FA5}">
                      <a16:colId xmlns:a16="http://schemas.microsoft.com/office/drawing/2014/main" val="1997047246"/>
                    </a:ext>
                  </a:extLst>
                </a:gridCol>
                <a:gridCol w="1948815">
                  <a:extLst>
                    <a:ext uri="{9D8B030D-6E8A-4147-A177-3AD203B41FA5}">
                      <a16:colId xmlns:a16="http://schemas.microsoft.com/office/drawing/2014/main" val="2656763431"/>
                    </a:ext>
                  </a:extLst>
                </a:gridCol>
                <a:gridCol w="1592580">
                  <a:extLst>
                    <a:ext uri="{9D8B030D-6E8A-4147-A177-3AD203B41FA5}">
                      <a16:colId xmlns:a16="http://schemas.microsoft.com/office/drawing/2014/main" val="1196744952"/>
                    </a:ext>
                  </a:extLst>
                </a:gridCol>
                <a:gridCol w="1592580">
                  <a:extLst>
                    <a:ext uri="{9D8B030D-6E8A-4147-A177-3AD203B41FA5}">
                      <a16:colId xmlns:a16="http://schemas.microsoft.com/office/drawing/2014/main" val="1458652161"/>
                    </a:ext>
                  </a:extLst>
                </a:gridCol>
                <a:gridCol w="1592580">
                  <a:extLst>
                    <a:ext uri="{9D8B030D-6E8A-4147-A177-3AD203B41FA5}">
                      <a16:colId xmlns:a16="http://schemas.microsoft.com/office/drawing/2014/main" val="4035939587"/>
                    </a:ext>
                  </a:extLst>
                </a:gridCol>
              </a:tblGrid>
              <a:tr h="838200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640" marR="167640" marT="83820" marB="8382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640" marR="167640" marT="83820" marB="8382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640" marR="167640" marT="83820" marB="8382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640" marR="167640" marT="83820" marB="8382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640" marR="167640" marT="83820" marB="8382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3478876"/>
                  </a:ext>
                </a:extLst>
              </a:tr>
              <a:tr h="3883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OverTime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12.533080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7490331"/>
                  </a:ext>
                </a:extLst>
              </a:tr>
              <a:tr h="3883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JobRole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9.021616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675508"/>
                  </a:ext>
                </a:extLst>
              </a:tr>
              <a:tr h="3883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JobInvolvement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7.215958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804603"/>
                  </a:ext>
                </a:extLst>
              </a:tr>
              <a:tr h="3883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MonthlyIncome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7.214574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849240"/>
                  </a:ext>
                </a:extLst>
              </a:tr>
              <a:tr h="3883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StockOptionLevel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6.929491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6172514"/>
                  </a:ext>
                </a:extLst>
              </a:tr>
              <a:tr h="3883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JobLevel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effectLst/>
                          <a:latin typeface="Arial" panose="020B0604020202020204" pitchFamily="34" charset="0"/>
                        </a:rPr>
                        <a:t>6.144694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4775" marR="10477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640" marR="167640" marT="83820" marB="8382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640" marR="167640" marT="83820" marB="8382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7640" marR="167640" marT="83820" marB="8382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238174"/>
                  </a:ext>
                </a:extLst>
              </a:tr>
            </a:tbl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id="{3A636E19-86DE-A64E-AA32-D450DAC394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689" y="-1150751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144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99C41-0147-B848-91A9-D366F5CAB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of top factors for </a:t>
            </a:r>
            <a:r>
              <a:rPr lang="en-US" dirty="0" err="1"/>
              <a:t>MonthlyIncome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E9CE66-8279-9845-B18C-9F3AE3685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13" y="1447318"/>
            <a:ext cx="8773252" cy="541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167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2E1F6-6C0A-5048-9A21-EB25B110B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Monthly Income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5FA6F-EF77-624D-B082-77C4E01E3D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995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BFA80-2E82-CF40-B939-C437EA15E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Income Linear Regression 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4BEF1A-D950-8D45-9336-D720E8652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05" y="1690688"/>
            <a:ext cx="3486713" cy="21503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8A6DD4-D196-054B-BF61-C124AA48B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2188" y="1690688"/>
            <a:ext cx="3486713" cy="21503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E7C852-AE32-CD45-94D8-34C3A376B4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4123" y="1751364"/>
            <a:ext cx="3289943" cy="20289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545E72F-C4E1-F048-AA3A-2853E0F239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105" y="4042643"/>
            <a:ext cx="3644900" cy="22479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401EEF7-6289-4F4F-A7F3-A92F01538A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4356" y="4042643"/>
            <a:ext cx="3069767" cy="189320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5693D4D-8FB4-B743-B2F8-323073D86944}"/>
              </a:ext>
            </a:extLst>
          </p:cNvPr>
          <p:cNvSpPr txBox="1"/>
          <p:nvPr/>
        </p:nvSpPr>
        <p:spPr>
          <a:xfrm>
            <a:off x="7477245" y="4042643"/>
            <a:ext cx="1922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RMSE: 1165.628</a:t>
            </a:r>
          </a:p>
        </p:txBody>
      </p:sp>
    </p:spTree>
    <p:extLst>
      <p:ext uri="{BB962C8B-B14F-4D97-AF65-F5344CB8AC3E}">
        <p14:creationId xmlns:p14="http://schemas.microsoft.com/office/powerpoint/2010/main" val="1168110741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AnalogousFromLightSeedLeftStep">
      <a:dk1>
        <a:srgbClr val="000000"/>
      </a:dk1>
      <a:lt1>
        <a:srgbClr val="FFFFFF"/>
      </a:lt1>
      <a:dk2>
        <a:srgbClr val="412427"/>
      </a:dk2>
      <a:lt2>
        <a:srgbClr val="E8E3E2"/>
      </a:lt2>
      <a:accent1>
        <a:srgbClr val="7FA9AD"/>
      </a:accent1>
      <a:accent2>
        <a:srgbClr val="71AB98"/>
      </a:accent2>
      <a:accent3>
        <a:srgbClr val="7FAC8B"/>
      </a:accent3>
      <a:accent4>
        <a:srgbClr val="7BAC72"/>
      </a:accent4>
      <a:accent5>
        <a:srgbClr val="95A77C"/>
      </a:accent5>
      <a:accent6>
        <a:srgbClr val="A4A46D"/>
      </a:accent6>
      <a:hlink>
        <a:srgbClr val="AE6F69"/>
      </a:hlink>
      <a:folHlink>
        <a:srgbClr val="7F7F7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737</Words>
  <Application>Microsoft Macintosh PowerPoint</Application>
  <PresentationFormat>Widescreen</PresentationFormat>
  <Paragraphs>113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Avenir Next LT Pro</vt:lpstr>
      <vt:lpstr>Calibri</vt:lpstr>
      <vt:lpstr>Lucida Sans</vt:lpstr>
      <vt:lpstr>Tw Cen MT</vt:lpstr>
      <vt:lpstr>Wingdings</vt:lpstr>
      <vt:lpstr>ShapesVTI</vt:lpstr>
      <vt:lpstr>DDS Analytics</vt:lpstr>
      <vt:lpstr>Goals</vt:lpstr>
      <vt:lpstr>PowerPoint Presentation</vt:lpstr>
      <vt:lpstr>Job Role and Attrition Rate</vt:lpstr>
      <vt:lpstr>Top Factors Contributing to Monthly Income</vt:lpstr>
      <vt:lpstr>Top Factors Contributing to Attrition</vt:lpstr>
      <vt:lpstr>Correlation of top factors for MonthlyIncome</vt:lpstr>
      <vt:lpstr>Models: Monthly Income</vt:lpstr>
      <vt:lpstr>Monthly Income Linear Regression Results</vt:lpstr>
      <vt:lpstr>Monthly Income Random Forest Results</vt:lpstr>
      <vt:lpstr>Monthly Income Random Forest Results</vt:lpstr>
      <vt:lpstr>Comparing Monthly Income Models</vt:lpstr>
      <vt:lpstr>Models: Attrition</vt:lpstr>
      <vt:lpstr>Attrition KNN Results</vt:lpstr>
      <vt:lpstr>Attrition KNN Results</vt:lpstr>
      <vt:lpstr>Attrition Random Forest Results</vt:lpstr>
      <vt:lpstr>Attrition Random Forest Results</vt:lpstr>
      <vt:lpstr>Attrition Random Forest Results</vt:lpstr>
      <vt:lpstr>Attrition Random Forest Results</vt:lpstr>
      <vt:lpstr>Attrition Model Comparison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DDS Analytics</dc:title>
  <dc:creator>Christopher and Rinku Lichti</dc:creator>
  <cp:lastModifiedBy>Christopher and Rinku Lichti</cp:lastModifiedBy>
  <cp:revision>2</cp:revision>
  <dcterms:created xsi:type="dcterms:W3CDTF">2020-12-06T08:05:29Z</dcterms:created>
  <dcterms:modified xsi:type="dcterms:W3CDTF">2020-12-06T08:15:43Z</dcterms:modified>
</cp:coreProperties>
</file>

<file path=docProps/thumbnail.jpeg>
</file>